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9" r:id="rId3"/>
    <p:sldId id="260" r:id="rId4"/>
    <p:sldId id="268" r:id="rId5"/>
    <p:sldId id="269" r:id="rId6"/>
    <p:sldId id="270" r:id="rId7"/>
    <p:sldId id="276" r:id="rId8"/>
    <p:sldId id="271" r:id="rId9"/>
    <p:sldId id="272" r:id="rId10"/>
    <p:sldId id="265" r:id="rId11"/>
    <p:sldId id="264" r:id="rId12"/>
    <p:sldId id="285" r:id="rId13"/>
    <p:sldId id="273" r:id="rId14"/>
    <p:sldId id="277" r:id="rId15"/>
    <p:sldId id="263" r:id="rId16"/>
    <p:sldId id="278" r:id="rId17"/>
    <p:sldId id="280" r:id="rId18"/>
    <p:sldId id="279" r:id="rId19"/>
    <p:sldId id="289" r:id="rId20"/>
    <p:sldId id="282" r:id="rId21"/>
    <p:sldId id="281" r:id="rId22"/>
    <p:sldId id="283" r:id="rId23"/>
    <p:sldId id="261" r:id="rId24"/>
    <p:sldId id="288" r:id="rId25"/>
    <p:sldId id="286" r:id="rId26"/>
    <p:sldId id="287" r:id="rId27"/>
    <p:sldId id="266" r:id="rId28"/>
    <p:sldId id="293" r:id="rId29"/>
    <p:sldId id="284" r:id="rId30"/>
    <p:sldId id="290" r:id="rId31"/>
    <p:sldId id="29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ginning" id="{554E19C2-00DF-42CF-BDF1-77B0E6B3C4FA}">
          <p14:sldIdLst>
            <p14:sldId id="257"/>
            <p14:sldId id="259"/>
          </p14:sldIdLst>
        </p14:section>
        <p14:section name="Source introduction" id="{F716C2A3-B716-4CC1-93C6-4218EAA2F858}">
          <p14:sldIdLst>
            <p14:sldId id="260"/>
          </p14:sldIdLst>
        </p14:section>
        <p14:section name="On Programming Language" id="{454B299D-6782-44D1-895A-9A8E15238682}">
          <p14:sldIdLst>
            <p14:sldId id="268"/>
          </p14:sldIdLst>
        </p14:section>
        <p14:section name="Primitives" id="{23454782-37E4-4147-80C8-8DF77E1F8D8C}">
          <p14:sldIdLst>
            <p14:sldId id="269"/>
            <p14:sldId id="270"/>
          </p14:sldIdLst>
        </p14:section>
        <p14:section name="Combinations" id="{148E6E94-A82A-4DCE-9D1B-88331EEDB8B1}">
          <p14:sldIdLst>
            <p14:sldId id="276"/>
            <p14:sldId id="271"/>
            <p14:sldId id="272"/>
          </p14:sldIdLst>
        </p14:section>
        <p14:section name="Managing Complexity" id="{F2805F93-8FC5-4592-8315-7510CDC91D41}">
          <p14:sldIdLst>
            <p14:sldId id="265"/>
            <p14:sldId id="264"/>
          </p14:sldIdLst>
        </p14:section>
        <p14:section name="Naming" id="{D9DCA0CB-A606-48E1-BB52-9FD11BC52C8F}">
          <p14:sldIdLst>
            <p14:sldId id="285"/>
            <p14:sldId id="273"/>
          </p14:sldIdLst>
        </p14:section>
        <p14:section name="Black Box Abstraction" id="{9445E222-9879-42E6-AD78-1AB9BFA0697E}">
          <p14:sldIdLst>
            <p14:sldId id="277"/>
            <p14:sldId id="263"/>
          </p14:sldIdLst>
        </p14:section>
        <p14:section name="Functions" id="{E8AF4861-0C22-440A-90C2-60027384C4A3}">
          <p14:sldIdLst>
            <p14:sldId id="278"/>
          </p14:sldIdLst>
        </p14:section>
        <p14:section name="Function Application" id="{B1345CEE-F8FD-4CBA-8BC6-644BC5548811}">
          <p14:sldIdLst>
            <p14:sldId id="280"/>
            <p14:sldId id="279"/>
            <p14:sldId id="289"/>
          </p14:sldIdLst>
        </p14:section>
        <p14:section name="Compound Function" id="{F2EF4EED-33CC-4699-8DFE-0655CBA50ED4}">
          <p14:sldIdLst>
            <p14:sldId id="282"/>
            <p14:sldId id="281"/>
            <p14:sldId id="283"/>
          </p14:sldIdLst>
        </p14:section>
        <p14:section name="Conditionals" id="{53827D49-CC77-4BA0-8200-BCC3B3E1DC76}">
          <p14:sldIdLst>
            <p14:sldId id="261"/>
            <p14:sldId id="288"/>
            <p14:sldId id="286"/>
            <p14:sldId id="287"/>
          </p14:sldIdLst>
        </p14:section>
        <p14:section name="Resources" id="{599E3B2F-2E34-48D7-8E37-A80ACC67DC4C}">
          <p14:sldIdLst>
            <p14:sldId id="266"/>
          </p14:sldIdLst>
        </p14:section>
        <p14:section name="Shortcuts" id="{B895A6BC-B7EE-4E23-898A-7C72E3ACF19C}">
          <p14:sldIdLst>
            <p14:sldId id="293"/>
          </p14:sldIdLst>
        </p14:section>
        <p14:section name="Q and A" id="{73445592-DBC7-4AC6-938B-B2E242661C96}">
          <p14:sldIdLst>
            <p14:sldId id="284"/>
          </p14:sldIdLst>
        </p14:section>
        <p14:section name="Studio" id="{AC63AE25-1617-4B69-8C4B-78D90CDC3644}">
          <p14:sldIdLst>
            <p14:sldId id="290"/>
          </p14:sldIdLst>
        </p14:section>
        <p14:section name="Feedback" id="{186E3721-157F-45E8-A9D4-E78E77507539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Wei Min" initials="LWM" lastIdx="1" clrIdx="0">
    <p:extLst>
      <p:ext uri="{19B8F6BF-5375-455C-9EA6-DF929625EA0E}">
        <p15:presenceInfo xmlns:p15="http://schemas.microsoft.com/office/powerpoint/2012/main" userId="d4b039ece16e5e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0012" autoAdjust="0"/>
  </p:normalViewPr>
  <p:slideViewPr>
    <p:cSldViewPr snapToGrid="0">
      <p:cViewPr varScale="1">
        <p:scale>
          <a:sx n="78" d="100"/>
          <a:sy n="78" d="100"/>
        </p:scale>
        <p:origin x="84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30T22:19:38.54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BFFBA-7B42-4FD2-90B8-1CEBAF8D5740}" type="datetimeFigureOut">
              <a:rPr lang="en-SG" smtClean="0"/>
              <a:t>17/8/2020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A6AB1-2C02-4FA3-9934-1913881AAD5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4175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Add studio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9937-FEB8-4841-B449-0284362D9209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1816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primitive expressions </a:t>
            </a:r>
            <a:r>
              <a:rPr lang="en-US" dirty="0"/>
              <a:t>represent the simplest entities</a:t>
            </a:r>
            <a:endParaRPr lang="en-S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Prints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A6AB1-2C02-4FA3-9934-1913881AAD54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7813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Prints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A6AB1-2C02-4FA3-9934-1913881AAD54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9330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Prints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A6AB1-2C02-4FA3-9934-1913881AAD54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6177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What is an interpreter?</a:t>
            </a:r>
          </a:p>
          <a:p>
            <a:r>
              <a:rPr lang="en-SG" dirty="0"/>
              <a:t>- A</a:t>
            </a:r>
            <a:r>
              <a:rPr lang="en-US" dirty="0"/>
              <a:t>n interpreter is a computer program that directly executes programs without compiling into machine language.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A6AB1-2C02-4FA3-9934-1913881AAD54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898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Parameter vs argument?</a:t>
            </a:r>
          </a:p>
          <a:p>
            <a:endParaRPr lang="en-SG" dirty="0"/>
          </a:p>
          <a:p>
            <a:r>
              <a:rPr lang="en-US" dirty="0"/>
              <a:t>A parameter is a variable in a method definition. When a method is called, the arguments are the data you pass into the method's parameters.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A6AB1-2C02-4FA3-9934-1913881AAD54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2333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B2F12-1BDA-493A-B2FD-80017BC76F58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0374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4A0B6-6354-4251-BCFD-88B026A18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76CF8-F5BF-48B5-9863-6E0D3BF28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94825-67B7-425C-B859-2898EEF4B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6A312-2259-4EDE-A5A4-715D9E58D245}" type="datetimeFigureOut">
              <a:rPr lang="en-SG" smtClean="0"/>
              <a:t>17/8/2020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20311-CCA0-47A0-94B8-EDBFF322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3053E-FFC5-4F97-8D68-C3D117624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E03D-E4C6-4D12-9B91-821D35887B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1503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64FD-DB89-4AF3-A26C-43AB329AD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BB6598-D5F1-4460-A881-8E35E5922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F35D8-89AC-42E6-A56E-3199EE05B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6A312-2259-4EDE-A5A4-715D9E58D245}" type="datetimeFigureOut">
              <a:rPr lang="en-SG" smtClean="0"/>
              <a:t>17/8/2020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2E5B8-6F00-43E7-8C5A-FCF88AF0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7031B-18E6-493A-B13D-2B763EFF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E03D-E4C6-4D12-9B91-821D35887B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1265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0D80AC-03FF-469A-B10A-FDE802B43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3D54B-C5EE-4D62-A4E1-CCEE073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873BB-E454-4B83-ABAC-FFFF6A8E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6A312-2259-4EDE-A5A4-715D9E58D245}" type="datetimeFigureOut">
              <a:rPr lang="en-SG" smtClean="0"/>
              <a:t>17/8/2020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43CD5-8685-4F3B-A93B-767B347F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D2537-F47B-4935-8B47-21DF9CCE3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E03D-E4C6-4D12-9B91-821D35887B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649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2B5B-2AAF-408F-AF43-3EBD9550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3095D-E823-4D70-9D97-F41252458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2F217-5D24-4385-AA00-DCF25D54C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6A312-2259-4EDE-A5A4-715D9E58D245}" type="datetimeFigureOut">
              <a:rPr lang="en-SG" smtClean="0"/>
              <a:t>17/8/2020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07AFA-340F-4836-B538-B07691C16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28C87-80CE-4DCD-AA3D-FEFD8B01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E03D-E4C6-4D12-9B91-821D35887B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0872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F7199-4EA4-47C3-860E-32CAA5419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C6A3B-F3E6-46BD-8D22-FD7897A3B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97323-E06C-4A24-84D3-79C796D2F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6A312-2259-4EDE-A5A4-715D9E58D245}" type="datetimeFigureOut">
              <a:rPr lang="en-SG" smtClean="0"/>
              <a:t>17/8/2020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61FEB-CD02-4B6F-AEB3-4492B8454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7B005-3D98-44B5-8267-9C156B658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E03D-E4C6-4D12-9B91-821D35887B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2738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95CFC-826E-4B7D-A426-79D399DD2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D4018-98AA-4E3D-A8DF-2D13342576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72A1F-0283-409C-9C52-0A1C31967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D22EA-36F5-4EA4-A6CE-846C08B2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6A312-2259-4EDE-A5A4-715D9E58D245}" type="datetimeFigureOut">
              <a:rPr lang="en-SG" smtClean="0"/>
              <a:t>17/8/2020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8F329-12D7-41E1-951A-E076909CC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FDBCEE-EA72-4CF8-958E-7393EEB1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E03D-E4C6-4D12-9B91-821D35887B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3601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98BC4-5109-4C24-BEDD-5961EE76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19F47-60A7-41A9-B490-C376FECD3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23580-F435-4451-A5AB-26CC5C442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B55C7-1C58-47DF-81DA-0933C308D4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394C6-F935-449E-9E68-FCF7205DAA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492F0C-EC12-4601-9358-16C15616D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6A312-2259-4EDE-A5A4-715D9E58D245}" type="datetimeFigureOut">
              <a:rPr lang="en-SG" smtClean="0"/>
              <a:t>17/8/2020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614558-B76B-4D7B-BBC4-A0212E5B6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4B5F3-9427-421F-9835-C0ABF57E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E03D-E4C6-4D12-9B91-821D35887B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654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651DE-9C8C-4711-9076-AA317648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91D521-9666-461E-9AFB-662E0EB39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6A312-2259-4EDE-A5A4-715D9E58D245}" type="datetimeFigureOut">
              <a:rPr lang="en-SG" smtClean="0"/>
              <a:t>17/8/2020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1FAE0-BCD1-4810-A495-E90B5991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F358-E2AC-440E-B057-3FD427FE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E03D-E4C6-4D12-9B91-821D35887B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3485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3CDEBF-249A-45B3-ABF8-4ABBF460B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6A312-2259-4EDE-A5A4-715D9E58D245}" type="datetimeFigureOut">
              <a:rPr lang="en-SG" smtClean="0"/>
              <a:t>17/8/2020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4D3E48-4FD9-4CC7-95E7-AFA06C8B0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DB1FA-D885-46FD-AD7C-C22588C8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E03D-E4C6-4D12-9B91-821D35887B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1101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F621-89A6-42E6-A217-08DC9E06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0F4FF-D591-44CC-90D0-4F65188E5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879E7-52FC-4021-9859-FBADED34F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F10F7-75E2-4904-970D-B9F3E5FB4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6A312-2259-4EDE-A5A4-715D9E58D245}" type="datetimeFigureOut">
              <a:rPr lang="en-SG" smtClean="0"/>
              <a:t>17/8/2020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44A5F-6DC4-4B82-86C3-099E55BD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3834C0-F2EA-4B68-8675-7EF0C742B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E03D-E4C6-4D12-9B91-821D35887B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58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38776-FDD6-4E8E-B100-A05945CD1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1E2416-4BD3-4F12-9F85-C5FCEA839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9C7F-8B6B-498E-9B6B-6378D989E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113AC-7106-4BFD-93CB-A412D6CFE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6A312-2259-4EDE-A5A4-715D9E58D245}" type="datetimeFigureOut">
              <a:rPr lang="en-SG" smtClean="0"/>
              <a:t>17/8/2020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72188-20DB-4213-8B08-796EDB762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DBBFD-33F3-4758-9ECD-B371F4217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E03D-E4C6-4D12-9B91-821D35887B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0825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FF5A5E-3A23-4D61-AD36-D6206AB6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B1D6A-09FF-463F-933E-75EF08A16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38007-7FCC-4811-B666-FCD03AA63E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6A312-2259-4EDE-A5A4-715D9E58D245}" type="datetimeFigureOut">
              <a:rPr lang="en-SG" smtClean="0"/>
              <a:t>17/8/2020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44681-57D0-4142-9C2B-9B75FD2BF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5AE80-FF20-4E96-A50B-15570B67F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5E03D-E4C6-4D12-9B91-821D35887B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1203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-J_xL4IGhJA&amp;list=PLE18841CABEA24090&amp;index=1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9B04-6DD0-46CC-B783-213DC250E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S1B: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33435-4CB5-4459-A52B-0A9068C535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CS1101S AY20/21 Sem 1</a:t>
            </a:r>
          </a:p>
          <a:p>
            <a:r>
              <a:rPr lang="en-SG" dirty="0"/>
              <a:t>Studio 1D</a:t>
            </a:r>
          </a:p>
          <a:p>
            <a:r>
              <a:rPr lang="en-SG" dirty="0"/>
              <a:t>Lee Wei Min</a:t>
            </a:r>
          </a:p>
        </p:txBody>
      </p:sp>
    </p:spTree>
    <p:extLst>
      <p:ext uri="{BB962C8B-B14F-4D97-AF65-F5344CB8AC3E}">
        <p14:creationId xmlns:p14="http://schemas.microsoft.com/office/powerpoint/2010/main" val="2940145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CE59-99E1-4569-BE48-F531071338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How do we model the real world?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F55CD-95BF-4F35-BD06-4E04747E0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1425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CE59-99E1-4569-BE48-F531071338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How do we manage complexity?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F55CD-95BF-4F35-BD06-4E04747E0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0037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B3D9F-468A-4B57-AED6-F6DE6CC5C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695068" y="792251"/>
            <a:ext cx="8801863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36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C86D9-E91F-4DA6-A06C-EDBF3BB8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Naming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36FFAF-104A-4C92-8CA7-94ECE1A72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50" y="1857375"/>
            <a:ext cx="5219700" cy="3143250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F1D62A-9F6D-427C-B81E-B534B220C913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187123" y="3947230"/>
            <a:ext cx="0" cy="16120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D983448-91E1-4557-BE5B-E82937D755D5}"/>
              </a:ext>
            </a:extLst>
          </p:cNvPr>
          <p:cNvSpPr txBox="1"/>
          <p:nvPr/>
        </p:nvSpPr>
        <p:spPr>
          <a:xfrm>
            <a:off x="5369139" y="5559321"/>
            <a:ext cx="163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Name is “size”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E60620-2118-4197-8DC4-125B7D0FB45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324531" y="3715225"/>
            <a:ext cx="220970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51569F-6356-4398-A776-C40A50F18BB0}"/>
              </a:ext>
            </a:extLst>
          </p:cNvPr>
          <p:cNvSpPr txBox="1"/>
          <p:nvPr/>
        </p:nvSpPr>
        <p:spPr>
          <a:xfrm>
            <a:off x="9534233" y="3392059"/>
            <a:ext cx="1082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With a value 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BF741B-BD00-4220-8AE8-562A064FD86F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3979506" y="3947230"/>
            <a:ext cx="1273630" cy="164531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C9FED7-7FB8-4267-8985-E027FF033831}"/>
              </a:ext>
            </a:extLst>
          </p:cNvPr>
          <p:cNvSpPr txBox="1"/>
          <p:nvPr/>
        </p:nvSpPr>
        <p:spPr>
          <a:xfrm>
            <a:off x="2967135" y="5592549"/>
            <a:ext cx="2024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Keyword – declares a constant: adds name-value entry to environment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B19824B-6DF4-4293-9F68-B2EB9588B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788969"/>
              </p:ext>
            </p:extLst>
          </p:nvPr>
        </p:nvGraphicFramePr>
        <p:xfrm>
          <a:off x="7646219" y="5368921"/>
          <a:ext cx="4064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97752844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15326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6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473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516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80359F-74CB-4000-AF22-C215D332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812" y="2405062"/>
            <a:ext cx="22383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17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CE59-99E1-4569-BE48-F531071338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Black-box Abstraction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F55CD-95BF-4F35-BD06-4E04747E0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48405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E509BBBF-0517-4D92-B098-C87634483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330" y="2030937"/>
            <a:ext cx="5734050" cy="38481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C86D9-E91F-4DA6-A06C-EDBF3BB8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Function Declaration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F1D62A-9F6D-427C-B81E-B534B220C913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313629" y="1937276"/>
            <a:ext cx="0" cy="16867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D983448-91E1-4557-BE5B-E82937D755D5}"/>
              </a:ext>
            </a:extLst>
          </p:cNvPr>
          <p:cNvSpPr txBox="1"/>
          <p:nvPr/>
        </p:nvSpPr>
        <p:spPr>
          <a:xfrm>
            <a:off x="5442691" y="1290945"/>
            <a:ext cx="1741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Name is “double”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E60620-2118-4197-8DC4-125B7D0FB457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053943" y="3216323"/>
            <a:ext cx="2439688" cy="49117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51569F-6356-4398-A776-C40A50F18BB0}"/>
              </a:ext>
            </a:extLst>
          </p:cNvPr>
          <p:cNvSpPr txBox="1"/>
          <p:nvPr/>
        </p:nvSpPr>
        <p:spPr>
          <a:xfrm>
            <a:off x="9493631" y="2477659"/>
            <a:ext cx="12272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Parameter: takes in a value and names it “x”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BF741B-BD00-4220-8AE8-562A064FD86F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2698369" y="3954987"/>
            <a:ext cx="166715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C9FED7-7FB8-4267-8985-E027FF033831}"/>
              </a:ext>
            </a:extLst>
          </p:cNvPr>
          <p:cNvSpPr txBox="1"/>
          <p:nvPr/>
        </p:nvSpPr>
        <p:spPr>
          <a:xfrm>
            <a:off x="673628" y="3354822"/>
            <a:ext cx="2024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Keyword – declares a function: adds name-value entry to environment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02079B-C182-4E5C-852E-28D9AA6564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774024" y="4314945"/>
            <a:ext cx="2235342" cy="8886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4A31852-9556-4319-A968-6589A5BE30E5}"/>
              </a:ext>
            </a:extLst>
          </p:cNvPr>
          <p:cNvSpPr txBox="1"/>
          <p:nvPr/>
        </p:nvSpPr>
        <p:spPr>
          <a:xfrm>
            <a:off x="9009366" y="4741958"/>
            <a:ext cx="1227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Returns x multiplied by 2</a:t>
            </a:r>
          </a:p>
        </p:txBody>
      </p:sp>
    </p:spTree>
    <p:extLst>
      <p:ext uri="{BB962C8B-B14F-4D97-AF65-F5344CB8AC3E}">
        <p14:creationId xmlns:p14="http://schemas.microsoft.com/office/powerpoint/2010/main" val="370440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0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8A96AEEB-C937-4F20-8790-50B0234E9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50" y="1853230"/>
            <a:ext cx="5219700" cy="31432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184EA5-2D0A-4A73-8A47-21DBC42ED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Function Application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30FE13-D990-4346-AC08-7BF32D28A00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162870" y="3956180"/>
            <a:ext cx="0" cy="15394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D65593-31DB-4918-AA91-E381934A2B32}"/>
              </a:ext>
            </a:extLst>
          </p:cNvPr>
          <p:cNvSpPr txBox="1"/>
          <p:nvPr/>
        </p:nvSpPr>
        <p:spPr>
          <a:xfrm>
            <a:off x="5206482" y="5495604"/>
            <a:ext cx="191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Pass in 1 as Argument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E414CA-8360-4151-8C58-DACEFD8635EA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3352022" y="3956180"/>
            <a:ext cx="1854460" cy="15394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1F9EC3-55A5-43C2-B819-F02A7449CC0F}"/>
              </a:ext>
            </a:extLst>
          </p:cNvPr>
          <p:cNvSpPr txBox="1"/>
          <p:nvPr/>
        </p:nvSpPr>
        <p:spPr>
          <a:xfrm>
            <a:off x="2395634" y="5495604"/>
            <a:ext cx="1912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Apply the function double using brackets</a:t>
            </a:r>
          </a:p>
        </p:txBody>
      </p:sp>
    </p:spTree>
    <p:extLst>
      <p:ext uri="{BB962C8B-B14F-4D97-AF65-F5344CB8AC3E}">
        <p14:creationId xmlns:p14="http://schemas.microsoft.com/office/powerpoint/2010/main" val="99850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4ADD9F-0EA3-4871-ABB5-22A1A4ABA36A}"/>
              </a:ext>
            </a:extLst>
          </p:cNvPr>
          <p:cNvSpPr txBox="1"/>
          <p:nvPr/>
        </p:nvSpPr>
        <p:spPr>
          <a:xfrm>
            <a:off x="2030967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E5FB44-4BB0-4863-BDAA-CD5CD022FF89}"/>
              </a:ext>
            </a:extLst>
          </p:cNvPr>
          <p:cNvCxnSpPr>
            <a:cxnSpLocks/>
          </p:cNvCxnSpPr>
          <p:nvPr/>
        </p:nvCxnSpPr>
        <p:spPr>
          <a:xfrm>
            <a:off x="2332653" y="3429000"/>
            <a:ext cx="219269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485684-0175-40C9-B05B-648F74930B5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436498" y="3429000"/>
            <a:ext cx="223769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AAA59E-0770-407D-8E05-2E6E39FCE68F}"/>
              </a:ext>
            </a:extLst>
          </p:cNvPr>
          <p:cNvSpPr txBox="1"/>
          <p:nvPr/>
        </p:nvSpPr>
        <p:spPr>
          <a:xfrm>
            <a:off x="9674191" y="3244334"/>
            <a:ext cx="108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9DAC5C-0B02-4728-8D48-01690CCED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503" y="2405062"/>
            <a:ext cx="2238375" cy="2047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938B0A-6602-4462-B07B-0FCA20B64EF7}"/>
              </a:ext>
            </a:extLst>
          </p:cNvPr>
          <p:cNvSpPr txBox="1"/>
          <p:nvPr/>
        </p:nvSpPr>
        <p:spPr>
          <a:xfrm>
            <a:off x="5284268" y="4527582"/>
            <a:ext cx="118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Double()</a:t>
            </a:r>
          </a:p>
        </p:txBody>
      </p:sp>
    </p:spTree>
    <p:extLst>
      <p:ext uri="{BB962C8B-B14F-4D97-AF65-F5344CB8AC3E}">
        <p14:creationId xmlns:p14="http://schemas.microsoft.com/office/powerpoint/2010/main" val="366965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2E6D-63E6-449C-B2F2-E36EE2408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Pre-declared Functions and Constants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665534-CBEC-4BEC-A8B4-AAF9D4FD2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929" y="2045850"/>
            <a:ext cx="7872142" cy="2766300"/>
          </a:xfrm>
        </p:spPr>
      </p:pic>
    </p:spTree>
    <p:extLst>
      <p:ext uri="{BB962C8B-B14F-4D97-AF65-F5344CB8AC3E}">
        <p14:creationId xmlns:p14="http://schemas.microsoft.com/office/powerpoint/2010/main" val="1553232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EDEB-5DFF-46E5-BB05-8823B3A0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53D83-6AC4-4389-85E0-D3FD7902C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Introduction to Source</a:t>
            </a:r>
          </a:p>
          <a:p>
            <a:r>
              <a:rPr lang="en-SG" dirty="0"/>
              <a:t>Primitives</a:t>
            </a:r>
          </a:p>
          <a:p>
            <a:r>
              <a:rPr lang="en-SG" dirty="0"/>
              <a:t>Combinations</a:t>
            </a:r>
          </a:p>
          <a:p>
            <a:r>
              <a:rPr lang="en-SG" dirty="0"/>
              <a:t>Abstraction</a:t>
            </a:r>
          </a:p>
          <a:p>
            <a:r>
              <a:rPr lang="en-SG" dirty="0"/>
              <a:t>Functions</a:t>
            </a:r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54378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0EE61C4D-A559-4899-B25F-FB6E3489F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9682" y="-1928312"/>
            <a:ext cx="12851364" cy="963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31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7E5B1-E060-4624-83A1-638133BD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Compound Function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B67A56C-7ED1-4E5A-9DC0-F733EFD0F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1504950"/>
            <a:ext cx="7353300" cy="3848100"/>
          </a:xfrm>
        </p:spPr>
      </p:pic>
    </p:spTree>
    <p:extLst>
      <p:ext uri="{BB962C8B-B14F-4D97-AF65-F5344CB8AC3E}">
        <p14:creationId xmlns:p14="http://schemas.microsoft.com/office/powerpoint/2010/main" val="3336434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4ADD9F-0EA3-4871-ABB5-22A1A4ABA36A}"/>
              </a:ext>
            </a:extLst>
          </p:cNvPr>
          <p:cNvSpPr txBox="1"/>
          <p:nvPr/>
        </p:nvSpPr>
        <p:spPr>
          <a:xfrm>
            <a:off x="1810534" y="324433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1, 2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E5FB44-4BB0-4863-BDAA-CD5CD022FF8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39846" y="3428999"/>
            <a:ext cx="75791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485684-0175-40C9-B05B-648F74930B5E}"/>
              </a:ext>
            </a:extLst>
          </p:cNvPr>
          <p:cNvCxnSpPr>
            <a:cxnSpLocks/>
          </p:cNvCxnSpPr>
          <p:nvPr/>
        </p:nvCxnSpPr>
        <p:spPr>
          <a:xfrm>
            <a:off x="4660590" y="3494314"/>
            <a:ext cx="76982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AAA59E-0770-407D-8E05-2E6E39FCE68F}"/>
              </a:ext>
            </a:extLst>
          </p:cNvPr>
          <p:cNvSpPr txBox="1"/>
          <p:nvPr/>
        </p:nvSpPr>
        <p:spPr>
          <a:xfrm>
            <a:off x="5430416" y="3295650"/>
            <a:ext cx="30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9DAC5C-0B02-4728-8D48-01690CCED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63" y="2714089"/>
            <a:ext cx="1562827" cy="14298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938B0A-6602-4462-B07B-0FCA20B64EF7}"/>
              </a:ext>
            </a:extLst>
          </p:cNvPr>
          <p:cNvSpPr txBox="1"/>
          <p:nvPr/>
        </p:nvSpPr>
        <p:spPr>
          <a:xfrm>
            <a:off x="3320985" y="4143909"/>
            <a:ext cx="1072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err="1"/>
              <a:t>sum_of_doubles</a:t>
            </a:r>
            <a:r>
              <a:rPr lang="en-SG" dirty="0"/>
              <a:t>()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33C00B-E5A2-41BD-B852-06AE7A1A109A}"/>
              </a:ext>
            </a:extLst>
          </p:cNvPr>
          <p:cNvCxnSpPr>
            <a:cxnSpLocks/>
          </p:cNvCxnSpPr>
          <p:nvPr/>
        </p:nvCxnSpPr>
        <p:spPr>
          <a:xfrm flipV="1">
            <a:off x="4596832" y="2026371"/>
            <a:ext cx="1141495" cy="8216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FAE0FED-0284-4F8D-BBE8-5093D6A2E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989" y="1051836"/>
            <a:ext cx="1562827" cy="14298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36A804-3B95-4D27-A71F-E17561CFCF09}"/>
              </a:ext>
            </a:extLst>
          </p:cNvPr>
          <p:cNvSpPr txBox="1"/>
          <p:nvPr/>
        </p:nvSpPr>
        <p:spPr>
          <a:xfrm>
            <a:off x="6015215" y="2419294"/>
            <a:ext cx="104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double()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D11425-638E-4FEB-BB99-D466F6178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27" y="3701475"/>
            <a:ext cx="1562827" cy="14298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08BC45-D76A-4217-A437-F564012DD3B5}"/>
              </a:ext>
            </a:extLst>
          </p:cNvPr>
          <p:cNvSpPr txBox="1"/>
          <p:nvPr/>
        </p:nvSpPr>
        <p:spPr>
          <a:xfrm>
            <a:off x="6038704" y="5167788"/>
            <a:ext cx="99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double()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2066AB-4A73-414B-BB4B-1A63A279E26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514414" y="3963900"/>
            <a:ext cx="1223913" cy="45248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7F66A27-4ED1-491F-BEB0-C96BDBD2296A}"/>
              </a:ext>
            </a:extLst>
          </p:cNvPr>
          <p:cNvSpPr txBox="1"/>
          <p:nvPr/>
        </p:nvSpPr>
        <p:spPr>
          <a:xfrm>
            <a:off x="4903208" y="1927160"/>
            <a:ext cx="30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D2D5C1-EC0F-46CB-B6C2-1B2C9C52518B}"/>
              </a:ext>
            </a:extLst>
          </p:cNvPr>
          <p:cNvSpPr txBox="1"/>
          <p:nvPr/>
        </p:nvSpPr>
        <p:spPr>
          <a:xfrm>
            <a:off x="4891547" y="4429352"/>
            <a:ext cx="30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67CA6A-6132-4B83-8FC9-1090DE8591E4}"/>
              </a:ext>
            </a:extLst>
          </p:cNvPr>
          <p:cNvCxnSpPr>
            <a:cxnSpLocks/>
          </p:cNvCxnSpPr>
          <p:nvPr/>
        </p:nvCxnSpPr>
        <p:spPr>
          <a:xfrm>
            <a:off x="7338478" y="2236190"/>
            <a:ext cx="1413636" cy="78692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6114C49-EC5A-43A7-BC7B-454DA8103974}"/>
              </a:ext>
            </a:extLst>
          </p:cNvPr>
          <p:cNvSpPr txBox="1"/>
          <p:nvPr/>
        </p:nvSpPr>
        <p:spPr>
          <a:xfrm>
            <a:off x="8045296" y="2026371"/>
            <a:ext cx="30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AA3972-7016-47C6-B557-86C5189D2AB5}"/>
              </a:ext>
            </a:extLst>
          </p:cNvPr>
          <p:cNvCxnSpPr>
            <a:cxnSpLocks/>
          </p:cNvCxnSpPr>
          <p:nvPr/>
        </p:nvCxnSpPr>
        <p:spPr>
          <a:xfrm flipV="1">
            <a:off x="7310487" y="3834882"/>
            <a:ext cx="1441627" cy="82510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3353CA3-1B61-44BF-9E67-4A7C84C9A4D3}"/>
              </a:ext>
            </a:extLst>
          </p:cNvPr>
          <p:cNvSpPr txBox="1"/>
          <p:nvPr/>
        </p:nvSpPr>
        <p:spPr>
          <a:xfrm>
            <a:off x="8045295" y="4429352"/>
            <a:ext cx="30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E2C224-DD0C-4CB7-B908-ECE88409087E}"/>
              </a:ext>
            </a:extLst>
          </p:cNvPr>
          <p:cNvSpPr txBox="1"/>
          <p:nvPr/>
        </p:nvSpPr>
        <p:spPr>
          <a:xfrm>
            <a:off x="8801126" y="3295650"/>
            <a:ext cx="84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=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86DEF-0958-4D93-871B-7F00CFA4F720}"/>
              </a:ext>
            </a:extLst>
          </p:cNvPr>
          <p:cNvSpPr txBox="1"/>
          <p:nvPr/>
        </p:nvSpPr>
        <p:spPr>
          <a:xfrm>
            <a:off x="8031300" y="32956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+</a:t>
            </a:r>
          </a:p>
        </p:txBody>
      </p:sp>
      <p:pic>
        <p:nvPicPr>
          <p:cNvPr id="23" name="Content Placeholder 14">
            <a:extLst>
              <a:ext uri="{FF2B5EF4-FFF2-40B4-BE49-F238E27FC236}">
                <a16:creationId xmlns:a16="http://schemas.microsoft.com/office/drawing/2014/main" id="{A4631CFC-832C-45C9-82B1-527034DD1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" y="0"/>
            <a:ext cx="4355076" cy="22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4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8" grpId="1"/>
      <p:bldP spid="17" grpId="0"/>
      <p:bldP spid="21" grpId="0"/>
      <p:bldP spid="27" grpId="0"/>
      <p:bldP spid="28" grpId="0"/>
      <p:bldP spid="30" grpId="0"/>
      <p:bldP spid="34" grpId="0"/>
      <p:bldP spid="38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D6DB-3AE3-4E54-A028-27E14051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5C718F-4D28-4620-A59E-FE1048069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0" b="12036"/>
          <a:stretch/>
        </p:blipFill>
        <p:spPr>
          <a:xfrm>
            <a:off x="-460310" y="0"/>
            <a:ext cx="13112620" cy="13131500"/>
          </a:xfrm>
        </p:spPr>
      </p:pic>
    </p:spTree>
    <p:extLst>
      <p:ext uri="{BB962C8B-B14F-4D97-AF65-F5344CB8AC3E}">
        <p14:creationId xmlns:p14="http://schemas.microsoft.com/office/powerpoint/2010/main" val="4073547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A2A4A-8EF5-4D89-B43B-78C006F3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Booleans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843E88-4BF6-4E67-8AE1-F6A24C215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2791" y="2091574"/>
            <a:ext cx="7826418" cy="2674852"/>
          </a:xfrm>
        </p:spPr>
      </p:pic>
    </p:spTree>
    <p:extLst>
      <p:ext uri="{BB962C8B-B14F-4D97-AF65-F5344CB8AC3E}">
        <p14:creationId xmlns:p14="http://schemas.microsoft.com/office/powerpoint/2010/main" val="263003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C0EF-EFC5-4972-9A4E-9032E8626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Conditionals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50FAB4-1B94-4C88-96C5-2F03AD6C6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5762" y="2407388"/>
            <a:ext cx="5370241" cy="2043224"/>
          </a:xfrm>
        </p:spPr>
      </p:pic>
    </p:spTree>
    <p:extLst>
      <p:ext uri="{BB962C8B-B14F-4D97-AF65-F5344CB8AC3E}">
        <p14:creationId xmlns:p14="http://schemas.microsoft.com/office/powerpoint/2010/main" val="3879794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95C1-1D81-4867-A99E-62433511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Conditional Expression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53F2EE-0C42-4501-A141-36D9B52C5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1668203"/>
            <a:ext cx="6172200" cy="3512068"/>
          </a:xfrm>
          <a:ln w="57150">
            <a:tailEnd type="triangle"/>
          </a:ln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35E3E-B4C3-4CCB-A699-736C3A088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9788" y="2676185"/>
            <a:ext cx="3932237" cy="1496104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CD58CD-FECB-4BB3-878E-5D5A10BB40F8}"/>
              </a:ext>
            </a:extLst>
          </p:cNvPr>
          <p:cNvCxnSpPr>
            <a:cxnSpLocks/>
          </p:cNvCxnSpPr>
          <p:nvPr/>
        </p:nvCxnSpPr>
        <p:spPr>
          <a:xfrm flipH="1">
            <a:off x="8537510" y="3963194"/>
            <a:ext cx="1" cy="15511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DF10AA-4C83-4087-B642-9BEC10C2E927}"/>
              </a:ext>
            </a:extLst>
          </p:cNvPr>
          <p:cNvSpPr txBox="1"/>
          <p:nvPr/>
        </p:nvSpPr>
        <p:spPr>
          <a:xfrm>
            <a:off x="8005120" y="5514392"/>
            <a:ext cx="106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Predicate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607029-308A-40D9-A3DC-B5259784B712}"/>
              </a:ext>
            </a:extLst>
          </p:cNvPr>
          <p:cNvSpPr/>
          <p:nvPr/>
        </p:nvSpPr>
        <p:spPr>
          <a:xfrm>
            <a:off x="8005120" y="3508310"/>
            <a:ext cx="970928" cy="396487"/>
          </a:xfrm>
          <a:prstGeom prst="ellipse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>
              <a:noFill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108864-7FEE-43E4-A5D9-209B4DC81BAD}"/>
              </a:ext>
            </a:extLst>
          </p:cNvPr>
          <p:cNvCxnSpPr>
            <a:cxnSpLocks/>
          </p:cNvCxnSpPr>
          <p:nvPr/>
        </p:nvCxnSpPr>
        <p:spPr>
          <a:xfrm flipV="1">
            <a:off x="9297499" y="2957804"/>
            <a:ext cx="0" cy="54268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A5C1320-57A1-4E15-A5D9-88471E780262}"/>
              </a:ext>
            </a:extLst>
          </p:cNvPr>
          <p:cNvSpPr txBox="1"/>
          <p:nvPr/>
        </p:nvSpPr>
        <p:spPr>
          <a:xfrm>
            <a:off x="8917427" y="249151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If true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4ACF0E-DB1D-450C-9F37-BC6BC25B2F8B}"/>
              </a:ext>
            </a:extLst>
          </p:cNvPr>
          <p:cNvCxnSpPr>
            <a:cxnSpLocks/>
          </p:cNvCxnSpPr>
          <p:nvPr/>
        </p:nvCxnSpPr>
        <p:spPr>
          <a:xfrm flipV="1">
            <a:off x="9953752" y="2957803"/>
            <a:ext cx="0" cy="54268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624ABC3-1B94-4AC5-B6E4-09F41E2859C2}"/>
              </a:ext>
            </a:extLst>
          </p:cNvPr>
          <p:cNvSpPr txBox="1"/>
          <p:nvPr/>
        </p:nvSpPr>
        <p:spPr>
          <a:xfrm>
            <a:off x="9573680" y="2493300"/>
            <a:ext cx="80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If false</a:t>
            </a:r>
          </a:p>
        </p:txBody>
      </p:sp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ACE000DD-0C68-4603-BC02-7B8903540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9" y="2676185"/>
            <a:ext cx="3932236" cy="149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5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9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6B73-6582-41B6-8CE7-A6D6E2A9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8693-0B34-41ED-80AD-FF0C0C64A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>
                <a:hlinkClick r:id="rId2"/>
              </a:rPr>
              <a:t>Lecture 1A</a:t>
            </a:r>
            <a:endParaRPr lang="en-SG" dirty="0"/>
          </a:p>
          <a:p>
            <a:r>
              <a:rPr lang="en-US" dirty="0"/>
              <a:t>Textbook: 1.1.1, 1.1.2, 1.1.4, 1.1.6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00273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29A1F-AB50-48AC-A947-05E86C7D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E6DF9-9397-405B-9917-680AB124A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Autocomplete: tab</a:t>
            </a:r>
          </a:p>
          <a:p>
            <a:r>
              <a:rPr lang="en-SG" dirty="0"/>
              <a:t>Comment line: Ctrl + /</a:t>
            </a:r>
          </a:p>
          <a:p>
            <a:r>
              <a:rPr lang="en-SG" dirty="0"/>
              <a:t>Run program: Shift + Enter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80055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CA1D-E779-4CDB-9325-B2882FD28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12B3B1-F2B3-4491-8D35-87D5B4E40F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8172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DF67-4511-4DA1-A3DF-2148F999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Introduction to Source</a:t>
            </a:r>
            <a:br>
              <a:rPr lang="en-SG" dirty="0"/>
            </a:br>
            <a:endParaRPr lang="en-S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5D49E-E241-4141-B17A-2D17ADAED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SG" dirty="0" err="1"/>
              <a:t>Javascript</a:t>
            </a:r>
            <a:r>
              <a:rPr lang="en-SG" dirty="0"/>
              <a:t> translation of Lisp</a:t>
            </a:r>
          </a:p>
        </p:txBody>
      </p:sp>
      <p:pic>
        <p:nvPicPr>
          <p:cNvPr id="5" name="Picture 2" descr="Cs1101s: Programming Methodology, NUS - 6 Photos - College ...">
            <a:extLst>
              <a:ext uri="{FF2B5EF4-FFF2-40B4-BE49-F238E27FC236}">
                <a16:creationId xmlns:a16="http://schemas.microsoft.com/office/drawing/2014/main" id="{29C7A0F5-28D9-4FFA-AA35-9671A5C32CC8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22" r="-13322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265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BB584-0CBD-4577-A3D0-A6EE7C53AC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Studio sheet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2B2726-9B51-4CCD-9423-F4F2ECF4F9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9686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EAAE-373C-427D-8504-F4BFB7CBD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Feedback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E888D-566B-4A3F-89A7-80AA926FF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https://leeweimin84964.typeform.com/to/vklpn325</a:t>
            </a:r>
          </a:p>
        </p:txBody>
      </p:sp>
    </p:spTree>
    <p:extLst>
      <p:ext uri="{BB962C8B-B14F-4D97-AF65-F5344CB8AC3E}">
        <p14:creationId xmlns:p14="http://schemas.microsoft.com/office/powerpoint/2010/main" val="4205883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CE59-99E1-4569-BE48-F531071338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What Features Should a Programming Language Have?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F55CD-95BF-4F35-BD06-4E04747E0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61161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2E7F6-FE57-4841-B310-E4AB41987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36" t="16817" r="3636" b="13859"/>
          <a:stretch/>
        </p:blipFill>
        <p:spPr>
          <a:xfrm>
            <a:off x="-2275830" y="0"/>
            <a:ext cx="14837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33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48424FF3-352F-4F9A-9737-FE3F12C73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50" y="2163730"/>
            <a:ext cx="5219700" cy="31432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8AF278-7113-4A29-A066-453B897BE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Primitives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2D1878-7471-4279-BBC7-71E9F8C603CF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169160" y="4288369"/>
            <a:ext cx="0" cy="141631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1588A1-F880-4857-821E-604C503947CC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458602" y="4012354"/>
            <a:ext cx="3378069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D60CFE-A97D-4FA2-9C26-5188A3FC94F8}"/>
              </a:ext>
            </a:extLst>
          </p:cNvPr>
          <p:cNvSpPr txBox="1"/>
          <p:nvPr/>
        </p:nvSpPr>
        <p:spPr>
          <a:xfrm>
            <a:off x="8836671" y="3550689"/>
            <a:ext cx="2108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Semicolon – to convert expression into program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7B7026-5281-42E7-A262-0E3F1ED84427}"/>
              </a:ext>
            </a:extLst>
          </p:cNvPr>
          <p:cNvSpPr txBox="1"/>
          <p:nvPr/>
        </p:nvSpPr>
        <p:spPr>
          <a:xfrm>
            <a:off x="3984174" y="5704685"/>
            <a:ext cx="2369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Expression – in this case a number expression</a:t>
            </a:r>
          </a:p>
        </p:txBody>
      </p:sp>
    </p:spTree>
    <p:extLst>
      <p:ext uri="{BB962C8B-B14F-4D97-AF65-F5344CB8AC3E}">
        <p14:creationId xmlns:p14="http://schemas.microsoft.com/office/powerpoint/2010/main" val="135184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4AB169-947E-46DB-B6F6-336AEF56C0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6" b="10326"/>
          <a:stretch/>
        </p:blipFill>
        <p:spPr>
          <a:xfrm>
            <a:off x="-385665" y="0"/>
            <a:ext cx="12963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8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92D8-7F46-44A4-8CA3-455AF442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Combinations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2E813E-3B9B-4571-BF47-07D2EBDA8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50" y="1857375"/>
            <a:ext cx="5219700" cy="3143250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D483EA-5B64-43EA-A869-A9117ACA873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417976" y="3924475"/>
            <a:ext cx="0" cy="15899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ABD30A-8FDF-4B3A-AE62-B5F5869D87A2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3486150" y="3924475"/>
            <a:ext cx="1390651" cy="15899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F61C8C-FBD0-44AA-BFBF-2538BAF8F223}"/>
              </a:ext>
            </a:extLst>
          </p:cNvPr>
          <p:cNvSpPr txBox="1"/>
          <p:nvPr/>
        </p:nvSpPr>
        <p:spPr>
          <a:xfrm>
            <a:off x="4876801" y="5514393"/>
            <a:ext cx="108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Operator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239C1D-0F0A-49F3-BC42-666B49F5AD1D}"/>
              </a:ext>
            </a:extLst>
          </p:cNvPr>
          <p:cNvSpPr txBox="1"/>
          <p:nvPr/>
        </p:nvSpPr>
        <p:spPr>
          <a:xfrm>
            <a:off x="2944975" y="5514393"/>
            <a:ext cx="108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Operand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643BB0-064D-4778-8A96-581FB0085BD8}"/>
              </a:ext>
            </a:extLst>
          </p:cNvPr>
          <p:cNvSpPr txBox="1"/>
          <p:nvPr/>
        </p:nvSpPr>
        <p:spPr>
          <a:xfrm>
            <a:off x="9395926" y="3244334"/>
            <a:ext cx="186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2;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CE60F1-0282-45FF-B3A4-FE970E18F075}"/>
              </a:ext>
            </a:extLst>
          </p:cNvPr>
          <p:cNvSpPr txBox="1"/>
          <p:nvPr/>
        </p:nvSpPr>
        <p:spPr>
          <a:xfrm>
            <a:off x="9395926" y="2875002"/>
            <a:ext cx="186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1 + 1;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824B70-2B41-46FC-B244-36A61A412651}"/>
              </a:ext>
            </a:extLst>
          </p:cNvPr>
          <p:cNvCxnSpPr>
            <a:cxnSpLocks/>
          </p:cNvCxnSpPr>
          <p:nvPr/>
        </p:nvCxnSpPr>
        <p:spPr>
          <a:xfrm>
            <a:off x="9206204" y="2865671"/>
            <a:ext cx="0" cy="97971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59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B2D75-A511-4BD1-9802-99BEAC71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Operator Precedence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6FAE42-34E8-45DA-8CD9-7C2C8C26C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50" y="1857375"/>
            <a:ext cx="5219700" cy="31432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7B7F91-1188-4BEE-8453-6085B30B35F5}"/>
              </a:ext>
            </a:extLst>
          </p:cNvPr>
          <p:cNvSpPr txBox="1"/>
          <p:nvPr/>
        </p:nvSpPr>
        <p:spPr>
          <a:xfrm>
            <a:off x="9489232" y="2909205"/>
            <a:ext cx="186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1 + 2;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863969-2A7C-48E0-B347-28E79C0297A0}"/>
              </a:ext>
            </a:extLst>
          </p:cNvPr>
          <p:cNvSpPr txBox="1"/>
          <p:nvPr/>
        </p:nvSpPr>
        <p:spPr>
          <a:xfrm>
            <a:off x="9489232" y="3252491"/>
            <a:ext cx="186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3;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51A5EB-AC5F-4BDA-AF04-E4C7ED8B881D}"/>
              </a:ext>
            </a:extLst>
          </p:cNvPr>
          <p:cNvCxnSpPr>
            <a:cxnSpLocks/>
          </p:cNvCxnSpPr>
          <p:nvPr/>
        </p:nvCxnSpPr>
        <p:spPr>
          <a:xfrm>
            <a:off x="9243527" y="2565918"/>
            <a:ext cx="0" cy="97971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248270-2959-4AC5-8008-8E48E2D81C85}"/>
              </a:ext>
            </a:extLst>
          </p:cNvPr>
          <p:cNvSpPr txBox="1"/>
          <p:nvPr/>
        </p:nvSpPr>
        <p:spPr>
          <a:xfrm>
            <a:off x="9489232" y="256591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1 + 1 * 2;</a:t>
            </a:r>
          </a:p>
        </p:txBody>
      </p:sp>
    </p:spTree>
    <p:extLst>
      <p:ext uri="{BB962C8B-B14F-4D97-AF65-F5344CB8AC3E}">
        <p14:creationId xmlns:p14="http://schemas.microsoft.com/office/powerpoint/2010/main" val="42024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</TotalTime>
  <Words>327</Words>
  <Application>Microsoft Office PowerPoint</Application>
  <PresentationFormat>Widescreen</PresentationFormat>
  <Paragraphs>94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S1B: Introduction</vt:lpstr>
      <vt:lpstr>Table of Contents</vt:lpstr>
      <vt:lpstr>Introduction to Source </vt:lpstr>
      <vt:lpstr>What Features Should a Programming Language Have?</vt:lpstr>
      <vt:lpstr>PowerPoint Presentation</vt:lpstr>
      <vt:lpstr>Primitives</vt:lpstr>
      <vt:lpstr>PowerPoint Presentation</vt:lpstr>
      <vt:lpstr>Combinations</vt:lpstr>
      <vt:lpstr>Operator Precedence</vt:lpstr>
      <vt:lpstr>How do we model the real world?</vt:lpstr>
      <vt:lpstr>How do we manage complexity?</vt:lpstr>
      <vt:lpstr>PowerPoint Presentation</vt:lpstr>
      <vt:lpstr>Naming</vt:lpstr>
      <vt:lpstr>PowerPoint Presentation</vt:lpstr>
      <vt:lpstr>Black-box Abstraction</vt:lpstr>
      <vt:lpstr>Function Declaration</vt:lpstr>
      <vt:lpstr>Function Application</vt:lpstr>
      <vt:lpstr>PowerPoint Presentation</vt:lpstr>
      <vt:lpstr>Pre-declared Functions and Constants</vt:lpstr>
      <vt:lpstr>PowerPoint Presentation</vt:lpstr>
      <vt:lpstr>Compound Function</vt:lpstr>
      <vt:lpstr>PowerPoint Presentation</vt:lpstr>
      <vt:lpstr>PowerPoint Presentation</vt:lpstr>
      <vt:lpstr>Booleans</vt:lpstr>
      <vt:lpstr>Conditionals</vt:lpstr>
      <vt:lpstr>Conditional Expression</vt:lpstr>
      <vt:lpstr>Resources</vt:lpstr>
      <vt:lpstr>Shortcuts</vt:lpstr>
      <vt:lpstr>Questions?</vt:lpstr>
      <vt:lpstr>Studio sheet</vt:lpstr>
      <vt:lpstr>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S1B: Introduction</dc:title>
  <dc:creator>Lee Wei Min</dc:creator>
  <cp:lastModifiedBy>Lee Wei Min</cp:lastModifiedBy>
  <cp:revision>64</cp:revision>
  <dcterms:created xsi:type="dcterms:W3CDTF">2020-07-29T15:18:13Z</dcterms:created>
  <dcterms:modified xsi:type="dcterms:W3CDTF">2020-08-17T02:13:30Z</dcterms:modified>
</cp:coreProperties>
</file>